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18"/>
  </p:notesMasterIdLst>
  <p:handoutMasterIdLst>
    <p:handoutMasterId r:id="rId19"/>
  </p:handoutMasterIdLst>
  <p:sldIdLst>
    <p:sldId id="256" r:id="rId5"/>
    <p:sldId id="292" r:id="rId6"/>
    <p:sldId id="297" r:id="rId7"/>
    <p:sldId id="295" r:id="rId8"/>
    <p:sldId id="299" r:id="rId9"/>
    <p:sldId id="300" r:id="rId10"/>
    <p:sldId id="301" r:id="rId11"/>
    <p:sldId id="302" r:id="rId12"/>
    <p:sldId id="303" r:id="rId13"/>
    <p:sldId id="304" r:id="rId14"/>
    <p:sldId id="305" r:id="rId15"/>
    <p:sldId id="306" r:id="rId16"/>
    <p:sldId id="30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26A074-6A88-477E-B11A-76A55E4BD45D}" v="3" dt="2024-04-15T10:08:07.543"/>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95388" autoAdjust="0"/>
  </p:normalViewPr>
  <p:slideViewPr>
    <p:cSldViewPr snapToGrid="0" showGuides="1">
      <p:cViewPr varScale="1">
        <p:scale>
          <a:sx n="78" d="100"/>
          <a:sy n="78" d="100"/>
        </p:scale>
        <p:origin x="787" y="72"/>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Kamulete" userId="37d26e5a-7e4d-4034-b7d7-ad2f07ff16e1" providerId="ADAL" clId="{4826A074-6A88-477E-B11A-76A55E4BD45D}"/>
    <pc:docChg chg="custSel modSld">
      <pc:chgData name="Nancy Kamulete" userId="37d26e5a-7e4d-4034-b7d7-ad2f07ff16e1" providerId="ADAL" clId="{4826A074-6A88-477E-B11A-76A55E4BD45D}" dt="2024-04-15T13:21:05.687" v="1097" actId="5793"/>
      <pc:docMkLst>
        <pc:docMk/>
      </pc:docMkLst>
      <pc:sldChg chg="modSp mod">
        <pc:chgData name="Nancy Kamulete" userId="37d26e5a-7e4d-4034-b7d7-ad2f07ff16e1" providerId="ADAL" clId="{4826A074-6A88-477E-B11A-76A55E4BD45D}" dt="2024-04-15T13:21:05.687" v="1097" actId="5793"/>
        <pc:sldMkLst>
          <pc:docMk/>
          <pc:sldMk cId="1484160750" sldId="297"/>
        </pc:sldMkLst>
        <pc:spChg chg="mod">
          <ac:chgData name="Nancy Kamulete" userId="37d26e5a-7e4d-4034-b7d7-ad2f07ff16e1" providerId="ADAL" clId="{4826A074-6A88-477E-B11A-76A55E4BD45D}" dt="2024-04-15T13:21:05.687" v="1097" actId="5793"/>
          <ac:spMkLst>
            <pc:docMk/>
            <pc:sldMk cId="1484160750" sldId="297"/>
            <ac:spMk id="8" creationId="{1A667A9A-3428-68BE-D555-0DE1859FDF8A}"/>
          </ac:spMkLst>
        </pc:spChg>
      </pc:sldChg>
      <pc:sldChg chg="addSp delSp modSp mod">
        <pc:chgData name="Nancy Kamulete" userId="37d26e5a-7e4d-4034-b7d7-ad2f07ff16e1" providerId="ADAL" clId="{4826A074-6A88-477E-B11A-76A55E4BD45D}" dt="2024-04-15T10:06:50.827" v="5" actId="14100"/>
        <pc:sldMkLst>
          <pc:docMk/>
          <pc:sldMk cId="3481884919" sldId="304"/>
        </pc:sldMkLst>
        <pc:picChg chg="del">
          <ac:chgData name="Nancy Kamulete" userId="37d26e5a-7e4d-4034-b7d7-ad2f07ff16e1" providerId="ADAL" clId="{4826A074-6A88-477E-B11A-76A55E4BD45D}" dt="2024-04-15T10:06:36.211" v="0" actId="478"/>
          <ac:picMkLst>
            <pc:docMk/>
            <pc:sldMk cId="3481884919" sldId="304"/>
            <ac:picMk id="4" creationId="{A5B2C78D-E4BC-9A2E-2F35-9588BAB48D86}"/>
          </ac:picMkLst>
        </pc:picChg>
        <pc:picChg chg="add mod">
          <ac:chgData name="Nancy Kamulete" userId="37d26e5a-7e4d-4034-b7d7-ad2f07ff16e1" providerId="ADAL" clId="{4826A074-6A88-477E-B11A-76A55E4BD45D}" dt="2024-04-15T10:06:50.827" v="5" actId="14100"/>
          <ac:picMkLst>
            <pc:docMk/>
            <pc:sldMk cId="3481884919" sldId="304"/>
            <ac:picMk id="5" creationId="{AB79A05F-D0E0-4B04-7B4F-7A699CABB973}"/>
          </ac:picMkLst>
        </pc:picChg>
      </pc:sldChg>
      <pc:sldChg chg="addSp delSp modSp mod">
        <pc:chgData name="Nancy Kamulete" userId="37d26e5a-7e4d-4034-b7d7-ad2f07ff16e1" providerId="ADAL" clId="{4826A074-6A88-477E-B11A-76A55E4BD45D}" dt="2024-04-15T10:08:24.580" v="17" actId="14100"/>
        <pc:sldMkLst>
          <pc:docMk/>
          <pc:sldMk cId="3067416248" sldId="305"/>
        </pc:sldMkLst>
        <pc:picChg chg="add mod">
          <ac:chgData name="Nancy Kamulete" userId="37d26e5a-7e4d-4034-b7d7-ad2f07ff16e1" providerId="ADAL" clId="{4826A074-6A88-477E-B11A-76A55E4BD45D}" dt="2024-04-15T10:08:24.580" v="17" actId="14100"/>
          <ac:picMkLst>
            <pc:docMk/>
            <pc:sldMk cId="3067416248" sldId="305"/>
            <ac:picMk id="4" creationId="{260F1636-11D7-67A4-CA55-DF7C876BF9E3}"/>
          </ac:picMkLst>
        </pc:picChg>
        <pc:picChg chg="del">
          <ac:chgData name="Nancy Kamulete" userId="37d26e5a-7e4d-4034-b7d7-ad2f07ff16e1" providerId="ADAL" clId="{4826A074-6A88-477E-B11A-76A55E4BD45D}" dt="2024-04-15T10:07:40.858" v="6" actId="478"/>
          <ac:picMkLst>
            <pc:docMk/>
            <pc:sldMk cId="3067416248" sldId="305"/>
            <ac:picMk id="5" creationId="{42FCE5BE-D741-9353-1408-D8CDFD6136D8}"/>
          </ac:picMkLst>
        </pc:picChg>
        <pc:picChg chg="del">
          <ac:chgData name="Nancy Kamulete" userId="37d26e5a-7e4d-4034-b7d7-ad2f07ff16e1" providerId="ADAL" clId="{4826A074-6A88-477E-B11A-76A55E4BD45D}" dt="2024-04-15T10:07:53.909" v="11" actId="478"/>
          <ac:picMkLst>
            <pc:docMk/>
            <pc:sldMk cId="3067416248" sldId="305"/>
            <ac:picMk id="6" creationId="{6E2399F0-4A8A-E2DA-309A-3F6B9867F2A6}"/>
          </ac:picMkLst>
        </pc:picChg>
        <pc:picChg chg="add mod">
          <ac:chgData name="Nancy Kamulete" userId="37d26e5a-7e4d-4034-b7d7-ad2f07ff16e1" providerId="ADAL" clId="{4826A074-6A88-477E-B11A-76A55E4BD45D}" dt="2024-04-15T10:08:20.431" v="16" actId="14100"/>
          <ac:picMkLst>
            <pc:docMk/>
            <pc:sldMk cId="3067416248" sldId="305"/>
            <ac:picMk id="7" creationId="{11A89A26-3179-12EF-A1CB-BE922BB77E2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4/15/2024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4/15/2024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210101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10397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121470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21381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6882" y="629920"/>
            <a:ext cx="3606800" cy="2809240"/>
          </a:xfrm>
        </p:spPr>
        <p:txBody>
          <a:bodyPr anchor="b">
            <a:noAutofit/>
          </a:bodyPr>
          <a:lstStyle>
            <a:lvl1pPr algn="l">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436881" y="3698240"/>
            <a:ext cx="3606800" cy="2271076"/>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702608" y="6423914"/>
            <a:ext cx="1052510" cy="365125"/>
          </a:xfrm>
        </p:spPr>
        <p:txBody>
          <a:bodyPr/>
          <a:lstStyle/>
          <a:p>
            <a:fld id="{CBD12358-51D2-46B3-9BDE-DF29528B9454}" type="slidenum">
              <a:rPr lang="en-US" smtClean="0"/>
              <a:t>‹#›</a:t>
            </a:fld>
            <a:endParaRPr lang="en-US" dirty="0"/>
          </a:p>
        </p:txBody>
      </p:sp>
      <p:sp>
        <p:nvSpPr>
          <p:cNvPr id="9" name="Picture Placeholder 8">
            <a:extLst>
              <a:ext uri="{FF2B5EF4-FFF2-40B4-BE49-F238E27FC236}">
                <a16:creationId xmlns:a16="http://schemas.microsoft.com/office/drawing/2014/main" id="{454FD2A1-D363-7C44-2A72-54E8B397D31A}"/>
              </a:ext>
            </a:extLst>
          </p:cNvPr>
          <p:cNvSpPr>
            <a:spLocks noGrp="1"/>
          </p:cNvSpPr>
          <p:nvPr>
            <p:ph type="pic" sz="quarter" idx="13"/>
          </p:nvPr>
        </p:nvSpPr>
        <p:spPr>
          <a:xfrm>
            <a:off x="4236720" y="650240"/>
            <a:ext cx="7518398" cy="5713918"/>
          </a:xfrm>
          <a:custGeom>
            <a:avLst/>
            <a:gdLst>
              <a:gd name="connsiteX0" fmla="*/ 3806436 w 7518398"/>
              <a:gd name="connsiteY0" fmla="*/ 4479475 h 5713918"/>
              <a:gd name="connsiteX1" fmla="*/ 7518398 w 7518398"/>
              <a:gd name="connsiteY1" fmla="*/ 4479475 h 5713918"/>
              <a:gd name="connsiteX2" fmla="*/ 7518398 w 7518398"/>
              <a:gd name="connsiteY2" fmla="*/ 5713918 h 5713918"/>
              <a:gd name="connsiteX3" fmla="*/ 3806436 w 7518398"/>
              <a:gd name="connsiteY3" fmla="*/ 5713918 h 5713918"/>
              <a:gd name="connsiteX4" fmla="*/ 0 w 7518398"/>
              <a:gd name="connsiteY4" fmla="*/ 4479475 h 5713918"/>
              <a:gd name="connsiteX5" fmla="*/ 3702527 w 7518398"/>
              <a:gd name="connsiteY5" fmla="*/ 4479475 h 5713918"/>
              <a:gd name="connsiteX6" fmla="*/ 3702527 w 7518398"/>
              <a:gd name="connsiteY6" fmla="*/ 5713918 h 5713918"/>
              <a:gd name="connsiteX7" fmla="*/ 0 w 7518398"/>
              <a:gd name="connsiteY7" fmla="*/ 5713918 h 5713918"/>
              <a:gd name="connsiteX8" fmla="*/ 3806436 w 7518398"/>
              <a:gd name="connsiteY8" fmla="*/ 0 h 5713918"/>
              <a:gd name="connsiteX9" fmla="*/ 7518398 w 7518398"/>
              <a:gd name="connsiteY9" fmla="*/ 0 h 5713918"/>
              <a:gd name="connsiteX10" fmla="*/ 7518398 w 7518398"/>
              <a:gd name="connsiteY10" fmla="*/ 4379183 h 5713918"/>
              <a:gd name="connsiteX11" fmla="*/ 3806436 w 7518398"/>
              <a:gd name="connsiteY11" fmla="*/ 4379183 h 5713918"/>
              <a:gd name="connsiteX12" fmla="*/ 0 w 7518398"/>
              <a:gd name="connsiteY12" fmla="*/ 0 h 5713918"/>
              <a:gd name="connsiteX13" fmla="*/ 3702527 w 7518398"/>
              <a:gd name="connsiteY13" fmla="*/ 0 h 5713918"/>
              <a:gd name="connsiteX14" fmla="*/ 3702527 w 7518398"/>
              <a:gd name="connsiteY14" fmla="*/ 4379183 h 5713918"/>
              <a:gd name="connsiteX15" fmla="*/ 0 w 7518398"/>
              <a:gd name="connsiteY15" fmla="*/ 4379183 h 57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8398" h="5713918">
                <a:moveTo>
                  <a:pt x="3806436" y="4479475"/>
                </a:moveTo>
                <a:lnTo>
                  <a:pt x="7518398" y="4479475"/>
                </a:lnTo>
                <a:lnTo>
                  <a:pt x="7518398" y="5713918"/>
                </a:lnTo>
                <a:lnTo>
                  <a:pt x="3806436" y="5713918"/>
                </a:lnTo>
                <a:close/>
                <a:moveTo>
                  <a:pt x="0" y="4479475"/>
                </a:moveTo>
                <a:lnTo>
                  <a:pt x="3702527" y="4479475"/>
                </a:lnTo>
                <a:lnTo>
                  <a:pt x="3702527" y="5713918"/>
                </a:lnTo>
                <a:lnTo>
                  <a:pt x="0" y="5713918"/>
                </a:lnTo>
                <a:close/>
                <a:moveTo>
                  <a:pt x="3806436" y="0"/>
                </a:moveTo>
                <a:lnTo>
                  <a:pt x="7518398" y="0"/>
                </a:lnTo>
                <a:lnTo>
                  <a:pt x="7518398" y="4379183"/>
                </a:lnTo>
                <a:lnTo>
                  <a:pt x="3806436" y="4379183"/>
                </a:lnTo>
                <a:close/>
                <a:moveTo>
                  <a:pt x="0" y="0"/>
                </a:moveTo>
                <a:lnTo>
                  <a:pt x="3702527" y="0"/>
                </a:lnTo>
                <a:lnTo>
                  <a:pt x="3702527" y="4379183"/>
                </a:lnTo>
                <a:lnTo>
                  <a:pt x="0" y="4379183"/>
                </a:lnTo>
                <a:close/>
              </a:path>
            </a:pathLst>
          </a:custGeom>
          <a:solidFill>
            <a:schemeClr val="accent2"/>
          </a:solidFill>
        </p:spPr>
        <p:txBody>
          <a:bodyPr wrap="square" anchor="t">
            <a:noAutofit/>
          </a:bodyPr>
          <a:lstStyle/>
          <a:p>
            <a:r>
              <a:rPr lang="en-US"/>
              <a:t>Click icon to add picture</a:t>
            </a:r>
            <a:endParaRPr lang="en-US" dirty="0"/>
          </a:p>
        </p:txBody>
      </p:sp>
    </p:spTree>
    <p:extLst>
      <p:ext uri="{BB962C8B-B14F-4D97-AF65-F5344CB8AC3E}">
        <p14:creationId xmlns:p14="http://schemas.microsoft.com/office/powerpoint/2010/main" val="373577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4" r:id="rId14"/>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349045" y="87675"/>
            <a:ext cx="11265407" cy="1499616"/>
          </a:xfrm>
        </p:spPr>
        <p:txBody>
          <a:bodyPr/>
          <a:lstStyle/>
          <a:p>
            <a:pPr algn="ctr"/>
            <a:r>
              <a:rPr lang="en-US" dirty="0"/>
              <a:t>Smart </a:t>
            </a:r>
            <a:r>
              <a:rPr lang="en-US" dirty="0" err="1"/>
              <a:t>carepro</a:t>
            </a:r>
            <a:r>
              <a:rPr lang="en-US" dirty="0"/>
              <a:t> biometrics </a:t>
            </a:r>
          </a:p>
        </p:txBody>
      </p:sp>
      <p:pic>
        <p:nvPicPr>
          <p:cNvPr id="4" name="Picture Placeholder 11" descr="A computer with a screen on&#10;&#10;Description automatically generated">
            <a:extLst>
              <a:ext uri="{FF2B5EF4-FFF2-40B4-BE49-F238E27FC236}">
                <a16:creationId xmlns:a16="http://schemas.microsoft.com/office/drawing/2014/main" id="{F6BC98FE-53B8-8F41-A893-4BF362B0F888}"/>
              </a:ext>
            </a:extLst>
          </p:cNvPr>
          <p:cNvPicPr>
            <a:picLocks noGrp="1" noChangeAspect="1"/>
          </p:cNvPicPr>
          <p:nvPr>
            <p:ph type="pic" sz="quarter" idx="13"/>
          </p:nvPr>
        </p:nvPicPr>
        <p:blipFill>
          <a:blip r:embed="rId3"/>
          <a:srcRect t="24079" b="24079"/>
          <a:stretch>
            <a:fillRect/>
          </a:stretch>
        </p:blipFill>
        <p:spPr>
          <a:xfrm>
            <a:off x="447675" y="3103563"/>
            <a:ext cx="11274425" cy="3287712"/>
          </a:xfrm>
        </p:spPr>
      </p:pic>
      <p:sp>
        <p:nvSpPr>
          <p:cNvPr id="5" name="TextBox 4">
            <a:extLst>
              <a:ext uri="{FF2B5EF4-FFF2-40B4-BE49-F238E27FC236}">
                <a16:creationId xmlns:a16="http://schemas.microsoft.com/office/drawing/2014/main" id="{AE9A759F-9634-B860-F048-24CCD4D4D69E}"/>
              </a:ext>
            </a:extLst>
          </p:cNvPr>
          <p:cNvSpPr txBox="1"/>
          <p:nvPr/>
        </p:nvSpPr>
        <p:spPr>
          <a:xfrm>
            <a:off x="3445658" y="1682245"/>
            <a:ext cx="5072179" cy="461665"/>
          </a:xfrm>
          <a:prstGeom prst="rect">
            <a:avLst/>
          </a:prstGeom>
          <a:noFill/>
        </p:spPr>
        <p:txBody>
          <a:bodyPr wrap="square" rtlCol="0">
            <a:spAutoFit/>
          </a:bodyPr>
          <a:lstStyle/>
          <a:p>
            <a:pPr algn="ctr">
              <a:spcBef>
                <a:spcPct val="0"/>
              </a:spcBef>
            </a:pPr>
            <a:r>
              <a:rPr lang="en-US" sz="2400" cap="all" dirty="0">
                <a:solidFill>
                  <a:schemeClr val="tx1">
                    <a:lumMod val="75000"/>
                    <a:lumOff val="25000"/>
                  </a:schemeClr>
                </a:solidFill>
                <a:latin typeface="+mj-lt"/>
                <a:ea typeface="+mj-ea"/>
                <a:cs typeface="+mj-cs"/>
              </a:rPr>
              <a:t>CREATING A client PROFILE</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04C-FB69-E630-8C5F-B8E146763D58}"/>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EBD5137A-EE9E-76E1-08C6-D615F667AEFC}"/>
              </a:ext>
            </a:extLst>
          </p:cNvPr>
          <p:cNvSpPr>
            <a:spLocks noGrp="1"/>
          </p:cNvSpPr>
          <p:nvPr>
            <p:ph sz="quarter" idx="4"/>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Jasper will </a:t>
            </a:r>
            <a:r>
              <a:rPr lang="en-US" kern="100" dirty="0">
                <a:latin typeface="Aptos" panose="020B0004020202020204" pitchFamily="34" charset="0"/>
                <a:ea typeface="Aptos" panose="020B0004020202020204" pitchFamily="34" charset="0"/>
                <a:cs typeface="Times New Roman" panose="02020603050405020304" pitchFamily="18" charset="0"/>
              </a:rPr>
              <a:t>now ask Rhoda to click the fingerprint icon with a corresponding finger. When the icon turns green, Jasper will scan the corresponding finger through the device.</a:t>
            </a:r>
            <a:endParaRPr lang="en-US" dirty="0"/>
          </a:p>
        </p:txBody>
      </p:sp>
      <p:pic>
        <p:nvPicPr>
          <p:cNvPr id="5" name="Picture 4">
            <a:extLst>
              <a:ext uri="{FF2B5EF4-FFF2-40B4-BE49-F238E27FC236}">
                <a16:creationId xmlns:a16="http://schemas.microsoft.com/office/drawing/2014/main" id="{AB79A05F-D0E0-4B04-7B4F-7A699CABB9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65" t="16636" r="13711" b="6386"/>
          <a:stretch/>
        </p:blipFill>
        <p:spPr bwMode="auto">
          <a:xfrm>
            <a:off x="4503174" y="1759975"/>
            <a:ext cx="6577781" cy="40677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88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04C-FB69-E630-8C5F-B8E146763D58}"/>
              </a:ext>
            </a:extLst>
          </p:cNvPr>
          <p:cNvSpPr>
            <a:spLocks noGrp="1"/>
          </p:cNvSpPr>
          <p:nvPr>
            <p:ph type="title"/>
          </p:nvPr>
        </p:nvSpPr>
        <p:spPr/>
        <p:txBody>
          <a:bodyPr/>
          <a:lstStyle/>
          <a:p>
            <a:r>
              <a:rPr lang="en-US" dirty="0"/>
              <a:t>Step 6</a:t>
            </a:r>
          </a:p>
        </p:txBody>
      </p:sp>
      <p:sp>
        <p:nvSpPr>
          <p:cNvPr id="3" name="Content Placeholder 2">
            <a:extLst>
              <a:ext uri="{FF2B5EF4-FFF2-40B4-BE49-F238E27FC236}">
                <a16:creationId xmlns:a16="http://schemas.microsoft.com/office/drawing/2014/main" id="{EBD5137A-EE9E-76E1-08C6-D615F667AEFC}"/>
              </a:ext>
            </a:extLst>
          </p:cNvPr>
          <p:cNvSpPr>
            <a:spLocks noGrp="1"/>
          </p:cNvSpPr>
          <p:nvPr>
            <p:ph sz="quarter" idx="4"/>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Jasper Scans the finger, an image of scan will be updated as shown on the first picture.</a:t>
            </a:r>
          </a:p>
          <a:p>
            <a:r>
              <a:rPr lang="en-US" kern="100" dirty="0">
                <a:latin typeface="Aptos" panose="020B0004020202020204" pitchFamily="34" charset="0"/>
                <a:ea typeface="Aptos" panose="020B0004020202020204" pitchFamily="34" charset="0"/>
                <a:cs typeface="Times New Roman" panose="02020603050405020304" pitchFamily="18" charset="0"/>
              </a:rPr>
              <a:t>When all required fingers are scanned, Jasper will click on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Submit.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60F1636-11D7-67A4-CA55-DF7C876BF9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97" t="15809" r="13381" b="6936"/>
          <a:stretch/>
        </p:blipFill>
        <p:spPr bwMode="auto">
          <a:xfrm>
            <a:off x="5437237" y="772570"/>
            <a:ext cx="5604387" cy="265643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1A89A26-3179-12EF-A1CB-BE922BB77E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67" t="17932" r="13456" b="5929"/>
          <a:stretch/>
        </p:blipFill>
        <p:spPr bwMode="auto">
          <a:xfrm>
            <a:off x="5437238" y="3873910"/>
            <a:ext cx="5604386" cy="26564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741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04C-FB69-E630-8C5F-B8E146763D58}"/>
              </a:ext>
            </a:extLst>
          </p:cNvPr>
          <p:cNvSpPr>
            <a:spLocks noGrp="1"/>
          </p:cNvSpPr>
          <p:nvPr>
            <p:ph type="title"/>
          </p:nvPr>
        </p:nvSpPr>
        <p:spPr/>
        <p:txBody>
          <a:bodyPr/>
          <a:lstStyle/>
          <a:p>
            <a:r>
              <a:rPr lang="en-US" dirty="0"/>
              <a:t>Step 7</a:t>
            </a:r>
          </a:p>
        </p:txBody>
      </p:sp>
      <p:sp>
        <p:nvSpPr>
          <p:cNvPr id="3" name="Content Placeholder 2">
            <a:extLst>
              <a:ext uri="{FF2B5EF4-FFF2-40B4-BE49-F238E27FC236}">
                <a16:creationId xmlns:a16="http://schemas.microsoft.com/office/drawing/2014/main" id="{EBD5137A-EE9E-76E1-08C6-D615F667AEFC}"/>
              </a:ext>
            </a:extLst>
          </p:cNvPr>
          <p:cNvSpPr>
            <a:spLocks noGrp="1"/>
          </p:cNvSpPr>
          <p:nvPr>
            <p:ph sz="quarter" idx="4"/>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After Jasper submits the form, he will have to verify Rhoda’s details. </a:t>
            </a:r>
            <a:r>
              <a:rPr lang="en-US" dirty="0">
                <a:latin typeface="Aptos" panose="020B0004020202020204" pitchFamily="34" charset="0"/>
                <a:ea typeface="Aptos" panose="020B0004020202020204" pitchFamily="34" charset="0"/>
                <a:cs typeface="Times New Roman" panose="02020603050405020304" pitchFamily="18" charset="0"/>
              </a:rPr>
              <a:t>After verification, Jasper will click on </a:t>
            </a:r>
            <a:r>
              <a:rPr lang="en-US"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b="1" dirty="0">
                <a:effectLst/>
                <a:latin typeface="Aptos" panose="020B0004020202020204" pitchFamily="34" charset="0"/>
                <a:ea typeface="Aptos" panose="020B0004020202020204" pitchFamily="34" charset="0"/>
                <a:cs typeface="Times New Roman" panose="02020603050405020304" pitchFamily="18" charset="0"/>
              </a:rPr>
              <a:t>Finish</a:t>
            </a:r>
            <a:r>
              <a:rPr lang="en-US" sz="1800" dirty="0">
                <a:effectLst/>
                <a:latin typeface="Aptos" panose="020B0004020202020204" pitchFamily="34" charset="0"/>
                <a:ea typeface="Aptos" panose="020B0004020202020204" pitchFamily="34" charset="0"/>
                <a:cs typeface="Times New Roman" panose="02020603050405020304" pitchFamily="18" charset="0"/>
              </a:rPr>
              <a:t> to complete Rhoda’s patient registration process. This will add her biometric records to the system.</a:t>
            </a:r>
            <a:endParaRPr lang="en-US" dirty="0"/>
          </a:p>
        </p:txBody>
      </p:sp>
      <p:pic>
        <p:nvPicPr>
          <p:cNvPr id="4" name="Picture 3">
            <a:extLst>
              <a:ext uri="{FF2B5EF4-FFF2-40B4-BE49-F238E27FC236}">
                <a16:creationId xmlns:a16="http://schemas.microsoft.com/office/drawing/2014/main" id="{DDF8768D-081B-DDC7-CCD1-2C665738871A}"/>
              </a:ext>
            </a:extLst>
          </p:cNvPr>
          <p:cNvPicPr>
            <a:picLocks noChangeAspect="1"/>
          </p:cNvPicPr>
          <p:nvPr/>
        </p:nvPicPr>
        <p:blipFill rotWithShape="1">
          <a:blip r:embed="rId2">
            <a:extLst>
              <a:ext uri="{28A0092B-C50C-407E-A947-70E740481C1C}">
                <a14:useLocalDpi xmlns:a14="http://schemas.microsoft.com/office/drawing/2010/main" val="0"/>
              </a:ext>
            </a:extLst>
          </a:blip>
          <a:srcRect l="24586" r="24875"/>
          <a:stretch/>
        </p:blipFill>
        <p:spPr bwMode="auto">
          <a:xfrm>
            <a:off x="5044768" y="735125"/>
            <a:ext cx="5740400" cy="58426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976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04C-FB69-E630-8C5F-B8E146763D58}"/>
              </a:ext>
            </a:extLst>
          </p:cNvPr>
          <p:cNvSpPr>
            <a:spLocks noGrp="1"/>
          </p:cNvSpPr>
          <p:nvPr>
            <p:ph type="title"/>
          </p:nvPr>
        </p:nvSpPr>
        <p:spPr>
          <a:xfrm>
            <a:off x="349044" y="-451302"/>
            <a:ext cx="4586749" cy="2191612"/>
          </a:xfrm>
        </p:spPr>
        <p:txBody>
          <a:bodyPr/>
          <a:lstStyle/>
          <a:p>
            <a:r>
              <a:rPr lang="en-US" dirty="0"/>
              <a:t>Conclusion </a:t>
            </a:r>
          </a:p>
        </p:txBody>
      </p:sp>
      <p:sp>
        <p:nvSpPr>
          <p:cNvPr id="3" name="Content Placeholder 2">
            <a:extLst>
              <a:ext uri="{FF2B5EF4-FFF2-40B4-BE49-F238E27FC236}">
                <a16:creationId xmlns:a16="http://schemas.microsoft.com/office/drawing/2014/main" id="{EBD5137A-EE9E-76E1-08C6-D615F667AEFC}"/>
              </a:ext>
            </a:extLst>
          </p:cNvPr>
          <p:cNvSpPr>
            <a:spLocks noGrp="1"/>
          </p:cNvSpPr>
          <p:nvPr>
            <p:ph sz="quarter" idx="4"/>
          </p:nvPr>
        </p:nvSpPr>
        <p:spPr>
          <a:xfrm>
            <a:off x="457200" y="2862470"/>
            <a:ext cx="11029406" cy="1361187"/>
          </a:xfrm>
        </p:spPr>
        <p:txBody>
          <a:bodyPr/>
          <a:lstStyle/>
          <a:p>
            <a:r>
              <a:rPr lang="en-US" dirty="0">
                <a:latin typeface="Aptos" panose="020B0004020202020204" pitchFamily="34" charset="0"/>
                <a:cs typeface="Times New Roman" panose="02020603050405020304" pitchFamily="18" charset="0"/>
              </a:rPr>
              <a:t>By following the steps above, Jasper was able to successfully register Rhoda Mwale whose profile was not found in the system. In the registration process, Jasper included Rhoda’s biometrics using a fingerprint scanner device connected to his workstation.</a:t>
            </a:r>
            <a:endParaRPr lang="en-US" dirty="0"/>
          </a:p>
        </p:txBody>
      </p:sp>
    </p:spTree>
    <p:extLst>
      <p:ext uri="{BB962C8B-B14F-4D97-AF65-F5344CB8AC3E}">
        <p14:creationId xmlns:p14="http://schemas.microsoft.com/office/powerpoint/2010/main" val="238059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p:txBody>
          <a:bodyPr/>
          <a:lstStyle/>
          <a:p>
            <a:r>
              <a:rPr lang="en-US" dirty="0"/>
              <a:t>introduction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p:txBody>
          <a:bodyPr/>
          <a:lstStyle/>
          <a:p>
            <a:r>
              <a:rPr lang="en-US" dirty="0">
                <a:latin typeface="Aptos" panose="020B0004020202020204" pitchFamily="34" charset="0"/>
              </a:rPr>
              <a:t>This job aid will outline the step-by-step process of how you can create a client profile including using Biometrics on a device or workstation.</a:t>
            </a:r>
          </a:p>
        </p:txBody>
      </p:sp>
      <p:pic>
        <p:nvPicPr>
          <p:cNvPr id="34" name="Picture Placeholder 21" descr="A close-up of a stethoscope">
            <a:extLst>
              <a:ext uri="{FF2B5EF4-FFF2-40B4-BE49-F238E27FC236}">
                <a16:creationId xmlns:a16="http://schemas.microsoft.com/office/drawing/2014/main" id="{63F55FD3-B051-BD22-347E-065B72C87E1C}"/>
              </a:ext>
            </a:extLst>
          </p:cNvPr>
          <p:cNvPicPr>
            <a:picLocks noGrp="1" noChangeAspect="1"/>
          </p:cNvPicPr>
          <p:nvPr>
            <p:ph type="pic" sz="quarter" idx="13"/>
          </p:nvPr>
        </p:nvPicPr>
        <p:blipFill>
          <a:blip r:embed="rId3"/>
          <a:srcRect l="148" r="148"/>
          <a:stretch/>
        </p:blipFill>
        <p:spPr/>
      </p:pic>
      <p:pic>
        <p:nvPicPr>
          <p:cNvPr id="2" name="Picture Placeholder 5" descr="A person in a white coat using a computer&#10;&#10;Description automatically generated">
            <a:extLst>
              <a:ext uri="{FF2B5EF4-FFF2-40B4-BE49-F238E27FC236}">
                <a16:creationId xmlns:a16="http://schemas.microsoft.com/office/drawing/2014/main" id="{08FC9F38-AB8F-0EBA-DE5A-0A30C336D4B6}"/>
              </a:ext>
            </a:extLst>
          </p:cNvPr>
          <p:cNvPicPr>
            <a:picLocks noChangeAspect="1"/>
          </p:cNvPicPr>
          <p:nvPr/>
        </p:nvPicPr>
        <p:blipFill rotWithShape="1">
          <a:blip r:embed="rId4"/>
          <a:srcRect l="12926" r="12877" b="9967"/>
          <a:stretch/>
        </p:blipFill>
        <p:spPr>
          <a:xfrm>
            <a:off x="4242815" y="640079"/>
            <a:ext cx="7502829" cy="5733289"/>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pic>
    </p:spTree>
    <p:extLst>
      <p:ext uri="{BB962C8B-B14F-4D97-AF65-F5344CB8AC3E}">
        <p14:creationId xmlns:p14="http://schemas.microsoft.com/office/powerpoint/2010/main" val="22011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p:txBody>
          <a:bodyPr/>
          <a:lstStyle/>
          <a:p>
            <a:r>
              <a:rPr lang="en-US" dirty="0"/>
              <a:t>objectives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p:txBody>
          <a:bodyPr>
            <a:normAutofit lnSpcReduction="10000"/>
          </a:bodyPr>
          <a:lstStyle/>
          <a:p>
            <a:r>
              <a:rPr lang="en-US" dirty="0">
                <a:latin typeface="Aptos" panose="020B0004020202020204" pitchFamily="34" charset="0"/>
              </a:rPr>
              <a:t>At the end of this module, you are expected to be able to;</a:t>
            </a:r>
          </a:p>
          <a:p>
            <a:pPr algn="l">
              <a:buFont typeface="+mj-lt"/>
              <a:buAutoNum type="arabicPeriod"/>
            </a:pPr>
            <a:r>
              <a:rPr lang="en-US" b="0" i="0" dirty="0">
                <a:solidFill>
                  <a:srgbClr val="0D0D0D"/>
                </a:solidFill>
                <a:effectLst/>
                <a:highlight>
                  <a:srgbClr val="FFFFFF"/>
                </a:highlight>
                <a:latin typeface="Söhne"/>
              </a:rPr>
              <a:t> </a:t>
            </a:r>
            <a:r>
              <a:rPr lang="en-US" dirty="0">
                <a:solidFill>
                  <a:srgbClr val="0D0D0D"/>
                </a:solidFill>
                <a:highlight>
                  <a:srgbClr val="FFFFFF"/>
                </a:highlight>
                <a:latin typeface="Söhne"/>
              </a:rPr>
              <a:t>L</a:t>
            </a:r>
            <a:r>
              <a:rPr lang="en-US" b="0" i="0" dirty="0">
                <a:solidFill>
                  <a:srgbClr val="0D0D0D"/>
                </a:solidFill>
                <a:effectLst/>
                <a:highlight>
                  <a:srgbClr val="FFFFFF"/>
                </a:highlight>
                <a:latin typeface="Söhne"/>
              </a:rPr>
              <a:t>og in securely using unique credentials, such as usernames and passwords.</a:t>
            </a:r>
          </a:p>
          <a:p>
            <a:pPr algn="l">
              <a:buFont typeface="+mj-lt"/>
              <a:buAutoNum type="arabicPeriod"/>
            </a:pPr>
            <a:r>
              <a:rPr lang="en-US" dirty="0">
                <a:solidFill>
                  <a:srgbClr val="0D0D0D"/>
                </a:solidFill>
                <a:highlight>
                  <a:srgbClr val="FFFFFF"/>
                </a:highlight>
                <a:latin typeface="Söhne"/>
              </a:rPr>
              <a:t> To capture and </a:t>
            </a:r>
            <a:r>
              <a:rPr lang="en-US" b="0" i="0" dirty="0">
                <a:solidFill>
                  <a:srgbClr val="0D0D0D"/>
                </a:solidFill>
                <a:effectLst/>
                <a:highlight>
                  <a:srgbClr val="FFFFFF"/>
                </a:highlight>
                <a:latin typeface="Söhne"/>
              </a:rPr>
              <a:t>store client biometric data during profile creation</a:t>
            </a:r>
            <a:r>
              <a:rPr lang="en-US" dirty="0">
                <a:solidFill>
                  <a:srgbClr val="0D0D0D"/>
                </a:solidFill>
                <a:highlight>
                  <a:srgbClr val="FFFFFF"/>
                </a:highlight>
                <a:latin typeface="Söhne"/>
              </a:rPr>
              <a:t>.</a:t>
            </a:r>
            <a:endParaRPr lang="en-US" b="0" i="0" dirty="0">
              <a:solidFill>
                <a:srgbClr val="0D0D0D"/>
              </a:solidFill>
              <a:effectLst/>
              <a:highlight>
                <a:srgbClr val="FFFFFF"/>
              </a:highlight>
              <a:latin typeface="Söhne"/>
            </a:endParaRPr>
          </a:p>
          <a:p>
            <a:pPr algn="l">
              <a:buFont typeface="+mj-lt"/>
              <a:buAutoNum type="arabicPeriod"/>
            </a:pPr>
            <a:r>
              <a:rPr lang="en-US" b="0" i="0" dirty="0">
                <a:solidFill>
                  <a:srgbClr val="0D0D0D"/>
                </a:solidFill>
                <a:effectLst/>
                <a:highlight>
                  <a:srgbClr val="FFFFFF"/>
                </a:highlight>
                <a:latin typeface="Söhne"/>
              </a:rPr>
              <a:t>Enter client information with accuracy to </a:t>
            </a:r>
            <a:r>
              <a:rPr lang="en-US" dirty="0">
                <a:solidFill>
                  <a:srgbClr val="0D0D0D"/>
                </a:solidFill>
                <a:highlight>
                  <a:srgbClr val="FFFFFF"/>
                </a:highlight>
                <a:latin typeface="Söhne"/>
              </a:rPr>
              <a:t>prevent </a:t>
            </a:r>
            <a:r>
              <a:rPr lang="en-US" b="0" i="0" dirty="0">
                <a:solidFill>
                  <a:srgbClr val="0D0D0D"/>
                </a:solidFill>
                <a:effectLst/>
                <a:highlight>
                  <a:srgbClr val="FFFFFF"/>
                </a:highlight>
                <a:latin typeface="Söhne"/>
              </a:rPr>
              <a:t>unauthorized access to sensitive medical records.</a:t>
            </a:r>
          </a:p>
          <a:p>
            <a:pPr algn="l"/>
            <a:endParaRPr lang="en-US" b="0" i="0" dirty="0">
              <a:solidFill>
                <a:srgbClr val="0D0D0D"/>
              </a:solidFill>
              <a:effectLst/>
              <a:highlight>
                <a:srgbClr val="FFFFFF"/>
              </a:highlight>
              <a:latin typeface="Söhne"/>
            </a:endParaRPr>
          </a:p>
          <a:p>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5" name="Picture Placeholder 4" descr="A person in a white coat and blue shirt talking to a patient&#10;&#10;Description automatically generated">
            <a:extLst>
              <a:ext uri="{FF2B5EF4-FFF2-40B4-BE49-F238E27FC236}">
                <a16:creationId xmlns:a16="http://schemas.microsoft.com/office/drawing/2014/main" id="{E6346C3C-90D9-C094-FF99-0DB6E5B61704}"/>
              </a:ext>
            </a:extLst>
          </p:cNvPr>
          <p:cNvPicPr>
            <a:picLocks noGrp="1" noChangeAspect="1"/>
          </p:cNvPicPr>
          <p:nvPr>
            <p:ph type="pic" sz="quarter" idx="13"/>
          </p:nvPr>
        </p:nvPicPr>
        <p:blipFill rotWithShape="1">
          <a:blip r:embed="rId3"/>
          <a:srcRect l="13367" r="14276" b="13706"/>
          <a:stretch/>
        </p:blipFill>
        <p:spPr>
          <a:xfrm>
            <a:off x="4284744" y="1248268"/>
            <a:ext cx="7399058" cy="5125100"/>
          </a:xfrm>
        </p:spPr>
      </p:pic>
    </p:spTree>
    <p:extLst>
      <p:ext uri="{BB962C8B-B14F-4D97-AF65-F5344CB8AC3E}">
        <p14:creationId xmlns:p14="http://schemas.microsoft.com/office/powerpoint/2010/main" val="148416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Black Doctor Pictures">
            <a:extLst>
              <a:ext uri="{FF2B5EF4-FFF2-40B4-BE49-F238E27FC236}">
                <a16:creationId xmlns:a16="http://schemas.microsoft.com/office/drawing/2014/main" id="{FCD26D28-D94E-B3F2-62AE-DD1AE9F7D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69" y="838200"/>
            <a:ext cx="3122154" cy="5181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41D290A-32ED-FB2B-34C8-852DA84C0AF0}"/>
              </a:ext>
            </a:extLst>
          </p:cNvPr>
          <p:cNvSpPr txBox="1"/>
          <p:nvPr/>
        </p:nvSpPr>
        <p:spPr>
          <a:xfrm>
            <a:off x="4385187" y="1759973"/>
            <a:ext cx="6951407" cy="2545377"/>
          </a:xfrm>
          <a:prstGeom prst="rect">
            <a:avLst/>
          </a:prstGeom>
          <a:noFill/>
        </p:spPr>
        <p:txBody>
          <a:bodyPr wrap="square" rtlCol="0">
            <a:spAutoFit/>
          </a:bodyPr>
          <a:lstStyle/>
          <a:p>
            <a:pPr>
              <a:lnSpc>
                <a:spcPct val="150000"/>
              </a:lnSpc>
            </a:pPr>
            <a:r>
              <a:rPr lang="en-US" dirty="0">
                <a:latin typeface="Aptos" panose="020B0004020202020204" pitchFamily="34" charset="0"/>
              </a:rPr>
              <a:t>This is Jasper </a:t>
            </a:r>
            <a:r>
              <a:rPr lang="en-US" dirty="0" err="1">
                <a:latin typeface="Aptos" panose="020B0004020202020204" pitchFamily="34" charset="0"/>
              </a:rPr>
              <a:t>Chingaipe</a:t>
            </a:r>
            <a:r>
              <a:rPr lang="en-US" dirty="0">
                <a:latin typeface="Aptos" panose="020B0004020202020204" pitchFamily="34" charset="0"/>
              </a:rPr>
              <a:t>, Jasper is a Clinician at </a:t>
            </a:r>
            <a:r>
              <a:rPr lang="en-US" dirty="0" err="1">
                <a:latin typeface="Aptos" panose="020B0004020202020204" pitchFamily="34" charset="0"/>
              </a:rPr>
              <a:t>Kasanda</a:t>
            </a:r>
            <a:r>
              <a:rPr lang="en-US" dirty="0">
                <a:latin typeface="Aptos" panose="020B0004020202020204" pitchFamily="34" charset="0"/>
              </a:rPr>
              <a:t> Clinic. Jasper wants to create a client profile of Rhoda Mwale. Rhoda says she is not sure if she is registered with Smart CarePro or not. Hence, Jasper will have to login into Smart CarePro to determine if Rhoda is a registered client or not.  The following are the steps Jasper is going to undertake to attend to Rhoda.</a:t>
            </a:r>
          </a:p>
        </p:txBody>
      </p:sp>
    </p:spTree>
    <p:extLst>
      <p:ext uri="{BB962C8B-B14F-4D97-AF65-F5344CB8AC3E}">
        <p14:creationId xmlns:p14="http://schemas.microsoft.com/office/powerpoint/2010/main" val="160530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p:txBody>
          <a:bodyPr/>
          <a:lstStyle/>
          <a:p>
            <a:r>
              <a:rPr lang="en-US" dirty="0"/>
              <a:t>Step 1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p:txBody>
          <a:bodyPr/>
          <a:lstStyle/>
          <a:p>
            <a:r>
              <a:rPr lang="en-US" dirty="0">
                <a:latin typeface="Aptos" panose="020B0004020202020204" pitchFamily="34" charset="0"/>
              </a:rPr>
              <a:t>Jasper will have to first login into Smart CarePro account as can be seen here.</a:t>
            </a:r>
          </a:p>
        </p:txBody>
      </p:sp>
      <p:pic>
        <p:nvPicPr>
          <p:cNvPr id="4" name="Picture Placeholder 3">
            <a:extLst>
              <a:ext uri="{FF2B5EF4-FFF2-40B4-BE49-F238E27FC236}">
                <a16:creationId xmlns:a16="http://schemas.microsoft.com/office/drawing/2014/main" id="{1817D9BB-69D5-D175-1134-6F7F92FF6E2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0091" b="10091"/>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505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p:txBody>
          <a:bodyPr/>
          <a:lstStyle/>
          <a:p>
            <a:r>
              <a:rPr lang="en-US" dirty="0"/>
              <a:t>Step 2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p:txBody>
          <a:bodyPr/>
          <a:lstStyle/>
          <a:p>
            <a:r>
              <a:rPr lang="en-US" dirty="0">
                <a:latin typeface="Aptos" panose="020B0004020202020204" pitchFamily="34" charset="0"/>
              </a:rPr>
              <a:t>After logging in Jasper will select his facility and click the enter button.</a:t>
            </a:r>
          </a:p>
        </p:txBody>
      </p:sp>
      <p:pic>
        <p:nvPicPr>
          <p:cNvPr id="5" name="Picture Placeholder 4">
            <a:extLst>
              <a:ext uri="{FF2B5EF4-FFF2-40B4-BE49-F238E27FC236}">
                <a16:creationId xmlns:a16="http://schemas.microsoft.com/office/drawing/2014/main" id="{379162C9-DE71-9352-2ACB-EC27BB42CFA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7659" b="7659"/>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517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04C-FB69-E630-8C5F-B8E146763D58}"/>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EBD5137A-EE9E-76E1-08C6-D615F667AEFC}"/>
              </a:ext>
            </a:extLst>
          </p:cNvPr>
          <p:cNvSpPr>
            <a:spLocks noGrp="1"/>
          </p:cNvSpPr>
          <p:nvPr>
            <p:ph sz="quarter" idx="4"/>
          </p:nvPr>
        </p:nvSpPr>
        <p:spPr/>
        <p:txBody>
          <a:bodyPr/>
          <a:lstStyle/>
          <a:p>
            <a:r>
              <a:rPr lang="en-US" kern="100" dirty="0">
                <a:latin typeface="Aptos" panose="020B0004020202020204" pitchFamily="34" charset="0"/>
                <a:ea typeface="Aptos" panose="020B0004020202020204" pitchFamily="34" charset="0"/>
                <a:cs typeface="Times New Roman" panose="02020603050405020304" pitchFamily="18" charset="0"/>
              </a:rPr>
              <a:t>Jasper will now 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earch for  Rhoda to see if she already exists in the database using there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NRC, NUPN, Cellphone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or</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Full Names.</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If Rhoda does not already exist in the database, Jasper will have to click on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Add New Patient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as can be seen on the pictures.</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29AF0C7-9278-10BE-E6ED-EAAF8A1EE6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1237" y="1189702"/>
            <a:ext cx="6651926" cy="2025445"/>
          </a:xfrm>
          <a:prstGeom prst="rect">
            <a:avLst/>
          </a:prstGeom>
          <a:noFill/>
          <a:ln>
            <a:noFill/>
          </a:ln>
        </p:spPr>
      </p:pic>
      <p:pic>
        <p:nvPicPr>
          <p:cNvPr id="6" name="Picture 5">
            <a:extLst>
              <a:ext uri="{FF2B5EF4-FFF2-40B4-BE49-F238E27FC236}">
                <a16:creationId xmlns:a16="http://schemas.microsoft.com/office/drawing/2014/main" id="{54A28C7E-1336-2124-2CF1-6C78B844A2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237" y="3957238"/>
            <a:ext cx="6651926" cy="2571382"/>
          </a:xfrm>
          <a:prstGeom prst="rect">
            <a:avLst/>
          </a:prstGeom>
          <a:noFill/>
          <a:ln>
            <a:noFill/>
          </a:ln>
        </p:spPr>
      </p:pic>
    </p:spTree>
    <p:extLst>
      <p:ext uri="{BB962C8B-B14F-4D97-AF65-F5344CB8AC3E}">
        <p14:creationId xmlns:p14="http://schemas.microsoft.com/office/powerpoint/2010/main" val="336752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04C-FB69-E630-8C5F-B8E146763D58}"/>
              </a:ext>
            </a:extLst>
          </p:cNvPr>
          <p:cNvSpPr>
            <a:spLocks noGrp="1"/>
          </p:cNvSpPr>
          <p:nvPr>
            <p:ph type="title"/>
          </p:nvPr>
        </p:nvSpPr>
        <p:spPr/>
        <p:txBody>
          <a:bodyPr/>
          <a:lstStyle/>
          <a:p>
            <a:r>
              <a:rPr lang="en-US"/>
              <a:t>Step 4</a:t>
            </a:r>
            <a:endParaRPr lang="en-US" dirty="0"/>
          </a:p>
        </p:txBody>
      </p:sp>
      <p:sp>
        <p:nvSpPr>
          <p:cNvPr id="3" name="Content Placeholder 2">
            <a:extLst>
              <a:ext uri="{FF2B5EF4-FFF2-40B4-BE49-F238E27FC236}">
                <a16:creationId xmlns:a16="http://schemas.microsoft.com/office/drawing/2014/main" id="{EBD5137A-EE9E-76E1-08C6-D615F667AEFC}"/>
              </a:ext>
            </a:extLst>
          </p:cNvPr>
          <p:cNvSpPr>
            <a:spLocks noGrp="1"/>
          </p:cNvSpPr>
          <p:nvPr>
            <p:ph sz="quarter" idx="4"/>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Jasper will </a:t>
            </a:r>
            <a:r>
              <a:rPr lang="en-US" sz="1800" dirty="0">
                <a:effectLst/>
                <a:latin typeface="Aptos" panose="020B0004020202020204" pitchFamily="34" charset="0"/>
                <a:ea typeface="Aptos" panose="020B0004020202020204" pitchFamily="34" charset="0"/>
                <a:cs typeface="Times New Roman" panose="02020603050405020304" pitchFamily="18" charset="0"/>
              </a:rPr>
              <a:t>Proceed with the registration process by filling in the Rhoda’s details for each section and click </a:t>
            </a:r>
            <a:r>
              <a:rPr lang="en-US" sz="1800" b="1" dirty="0">
                <a:effectLst/>
                <a:latin typeface="Aptos" panose="020B0004020202020204" pitchFamily="34" charset="0"/>
                <a:ea typeface="Aptos" panose="020B0004020202020204" pitchFamily="34" charset="0"/>
                <a:cs typeface="Times New Roman" panose="02020603050405020304" pitchFamily="18" charset="0"/>
              </a:rPr>
              <a:t>Next.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FF3B5C9-88D0-9F17-C5CA-7520FBC18D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098" y="816078"/>
            <a:ext cx="5940825" cy="5819886"/>
          </a:xfrm>
          <a:prstGeom prst="rect">
            <a:avLst/>
          </a:prstGeom>
          <a:noFill/>
          <a:ln>
            <a:noFill/>
          </a:ln>
        </p:spPr>
      </p:pic>
    </p:spTree>
    <p:extLst>
      <p:ext uri="{BB962C8B-B14F-4D97-AF65-F5344CB8AC3E}">
        <p14:creationId xmlns:p14="http://schemas.microsoft.com/office/powerpoint/2010/main" val="522594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D04C-FB69-E630-8C5F-B8E146763D58}"/>
              </a:ext>
            </a:extLst>
          </p:cNvPr>
          <p:cNvSpPr>
            <a:spLocks noGrp="1"/>
          </p:cNvSpPr>
          <p:nvPr>
            <p:ph type="title"/>
          </p:nvPr>
        </p:nvSpPr>
        <p:spPr/>
        <p:txBody>
          <a:bodyPr/>
          <a:lstStyle/>
          <a:p>
            <a:r>
              <a:rPr lang="en-US"/>
              <a:t>Step 4</a:t>
            </a:r>
            <a:endParaRPr lang="en-US" dirty="0"/>
          </a:p>
        </p:txBody>
      </p:sp>
      <p:sp>
        <p:nvSpPr>
          <p:cNvPr id="3" name="Content Placeholder 2">
            <a:extLst>
              <a:ext uri="{FF2B5EF4-FFF2-40B4-BE49-F238E27FC236}">
                <a16:creationId xmlns:a16="http://schemas.microsoft.com/office/drawing/2014/main" id="{EBD5137A-EE9E-76E1-08C6-D615F667AEFC}"/>
              </a:ext>
            </a:extLst>
          </p:cNvPr>
          <p:cNvSpPr>
            <a:spLocks noGrp="1"/>
          </p:cNvSpPr>
          <p:nvPr>
            <p:ph sz="quarter" idx="4"/>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a:t>
            </a:r>
            <a:r>
              <a:rPr lang="en-US" kern="100" dirty="0">
                <a:latin typeface="Aptos" panose="020B0004020202020204" pitchFamily="34" charset="0"/>
                <a:ea typeface="Aptos" panose="020B0004020202020204" pitchFamily="34" charset="0"/>
                <a:cs typeface="Times New Roman" panose="02020603050405020304" pitchFamily="18" charset="0"/>
              </a:rPr>
              <a:t>Jasper enters Rhoda’s personal, contact,  parents/guardian, marital birth and education details, on the Biometric section, Jasper will need to have the M2sys device (fingerprint Device) Biometric Scanner connected to the workstation.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F6359512-0BC9-62DD-A3CF-AC2438B26C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00" t="16636" r="14354" b="6104"/>
          <a:stretch/>
        </p:blipFill>
        <p:spPr bwMode="auto">
          <a:xfrm>
            <a:off x="4606600" y="2084440"/>
            <a:ext cx="6941201" cy="41983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221361"/>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2.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{A524DB90-3A53-4712-BFCF-933D0143EE6C}tf45205285_win32</Template>
  <TotalTime>163</TotalTime>
  <Words>482</Words>
  <Application>Microsoft Office PowerPoint</Application>
  <PresentationFormat>Widescreen</PresentationFormat>
  <Paragraphs>39</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Calibri</vt:lpstr>
      <vt:lpstr>Gill Sans MT</vt:lpstr>
      <vt:lpstr>Söhne</vt:lpstr>
      <vt:lpstr>Wingdings 2</vt:lpstr>
      <vt:lpstr>DividendVTI</vt:lpstr>
      <vt:lpstr>Smart carepro biometrics </vt:lpstr>
      <vt:lpstr>introduction </vt:lpstr>
      <vt:lpstr>objectives </vt:lpstr>
      <vt:lpstr>PowerPoint Presentation</vt:lpstr>
      <vt:lpstr>Step 1 </vt:lpstr>
      <vt:lpstr>Step 2 </vt:lpstr>
      <vt:lpstr>Step 3</vt:lpstr>
      <vt:lpstr>Step 4</vt:lpstr>
      <vt:lpstr>Step 4</vt:lpstr>
      <vt:lpstr>Step 5</vt:lpstr>
      <vt:lpstr>Step 6</vt:lpstr>
      <vt:lpstr>Step 7</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carepro biometrics </dc:title>
  <dc:creator>Nancy Kamulete</dc:creator>
  <cp:lastModifiedBy>Nancy Kamulete</cp:lastModifiedBy>
  <cp:revision>1</cp:revision>
  <dcterms:created xsi:type="dcterms:W3CDTF">2024-04-15T07:03:07Z</dcterms:created>
  <dcterms:modified xsi:type="dcterms:W3CDTF">2024-04-15T13:21:09Z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